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B4CB53-9E19-4FC5-9217-E2085D0D4561}" type="datetimeFigureOut">
              <a:rPr lang="en-US" smtClean="0"/>
              <a:t>2/28/2014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1B41B7-D187-4C9A-92A7-B4C47FB3E3F7}" type="slidenum">
              <a:rPr lang="en-US" smtClean="0"/>
              <a:t>‹#›</a:t>
            </a:fld>
            <a:endParaRPr lang="en-US"/>
          </a:p>
        </p:txBody>
      </p:sp>
    </p:spTree>
    <p:extLst>
      <p:ext uri="{BB962C8B-B14F-4D97-AF65-F5344CB8AC3E}">
        <p14:creationId xmlns:p14="http://schemas.microsoft.com/office/powerpoint/2010/main" val="157966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17FC431-0C78-44D6-B72B-D3A595D4E4EC}" type="datetimeFigureOut">
              <a:rPr lang="en-US" smtClean="0"/>
              <a:t>2/28/2014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E81C1BD-6BFE-4C50-A5B7-4F54A970694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7FC431-0C78-44D6-B72B-D3A595D4E4EC}" type="datetimeFigureOut">
              <a:rPr lang="en-US" smtClean="0"/>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1C1BD-6BFE-4C50-A5B7-4F54A970694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7FC431-0C78-44D6-B72B-D3A595D4E4EC}" type="datetimeFigureOut">
              <a:rPr lang="en-US" smtClean="0"/>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1C1BD-6BFE-4C50-A5B7-4F54A970694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17FC431-0C78-44D6-B72B-D3A595D4E4EC}" type="datetimeFigureOut">
              <a:rPr lang="en-US" smtClean="0"/>
              <a:t>2/28/2014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FE81C1BD-6BFE-4C50-A5B7-4F54A970694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17FC431-0C78-44D6-B72B-D3A595D4E4EC}" type="datetimeFigureOut">
              <a:rPr lang="en-US" smtClean="0"/>
              <a:t>2/28/2014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FE81C1BD-6BFE-4C50-A5B7-4F54A9706943}"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17FC431-0C78-44D6-B72B-D3A595D4E4EC}" type="datetimeFigureOut">
              <a:rPr lang="en-US" smtClean="0"/>
              <a:t>2/28/2014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FE81C1BD-6BFE-4C50-A5B7-4F54A970694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17FC431-0C78-44D6-B72B-D3A595D4E4EC}" type="datetimeFigureOut">
              <a:rPr lang="en-US" smtClean="0"/>
              <a:t>2/28/2014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FE81C1BD-6BFE-4C50-A5B7-4F54A970694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17FC431-0C78-44D6-B72B-D3A595D4E4EC}" type="datetimeFigureOut">
              <a:rPr lang="en-US" smtClean="0"/>
              <a:t>2/28/2014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81C1BD-6BFE-4C50-A5B7-4F54A970694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17FC431-0C78-44D6-B72B-D3A595D4E4EC}" type="datetimeFigureOut">
              <a:rPr lang="en-US" smtClean="0"/>
              <a:t>2/28/2014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FE81C1BD-6BFE-4C50-A5B7-4F54A970694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17FC431-0C78-44D6-B72B-D3A595D4E4EC}" type="datetimeFigureOut">
              <a:rPr lang="en-US" smtClean="0"/>
              <a:t>2/28/2014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FE81C1BD-6BFE-4C50-A5B7-4F54A970694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17FC431-0C78-44D6-B72B-D3A595D4E4EC}" type="datetimeFigureOut">
              <a:rPr lang="en-US" smtClean="0"/>
              <a:t>2/28/2014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FE81C1BD-6BFE-4C50-A5B7-4F54A970694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17FC431-0C78-44D6-B72B-D3A595D4E4EC}" type="datetimeFigureOut">
              <a:rPr lang="en-US" smtClean="0"/>
              <a:t>2/28/2014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E81C1BD-6BFE-4C50-A5B7-4F54A970694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1371600"/>
            <a:ext cx="8915400" cy="2667000"/>
          </a:xfrm>
        </p:spPr>
        <p:txBody>
          <a:bodyPr>
            <a:noAutofit/>
          </a:bodyPr>
          <a:lstStyle/>
          <a:p>
            <a:r>
              <a:rPr lang="en-US" sz="8800" dirty="0" smtClean="0"/>
              <a:t>My Career Exploration</a:t>
            </a:r>
            <a:endParaRPr lang="en-US" sz="8800" dirty="0"/>
          </a:p>
        </p:txBody>
      </p:sp>
      <p:sp>
        <p:nvSpPr>
          <p:cNvPr id="3" name="Subtitle 2"/>
          <p:cNvSpPr>
            <a:spLocks noGrp="1"/>
          </p:cNvSpPr>
          <p:nvPr>
            <p:ph type="subTitle" idx="1"/>
          </p:nvPr>
        </p:nvSpPr>
        <p:spPr>
          <a:xfrm>
            <a:off x="533400" y="4419600"/>
            <a:ext cx="8062912" cy="1752600"/>
          </a:xfrm>
        </p:spPr>
        <p:txBody>
          <a:bodyPr/>
          <a:lstStyle/>
          <a:p>
            <a:r>
              <a:rPr lang="en-US" dirty="0" smtClean="0"/>
              <a:t>Allison Smith</a:t>
            </a:r>
          </a:p>
          <a:p>
            <a:r>
              <a:rPr lang="en-US" dirty="0" smtClean="0"/>
              <a:t>Tech Apps</a:t>
            </a:r>
            <a:endParaRPr lang="en-US" dirty="0"/>
          </a:p>
        </p:txBody>
      </p:sp>
      <p:pic>
        <p:nvPicPr>
          <p:cNvPr id="2050" name="Picture 2" descr="http://static.gradschools.com/cms/image/Counseling-Psychology-industries-of-employme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4190999"/>
            <a:ext cx="4551218" cy="2678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0408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76200"/>
            <a:ext cx="3810000" cy="570706"/>
          </a:xfrm>
        </p:spPr>
        <p:txBody>
          <a:bodyPr>
            <a:normAutofit fontScale="90000"/>
          </a:bodyPr>
          <a:lstStyle/>
          <a:p>
            <a:r>
              <a:rPr lang="en-US" sz="3600" b="1" i="1" u="sng" dirty="0" err="1" smtClean="0"/>
              <a:t>Naviance</a:t>
            </a:r>
            <a:endParaRPr lang="en-US" sz="3600" b="1" i="1" u="sng"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16145" y="3103790"/>
            <a:ext cx="2493219" cy="2171514"/>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0426" y="838200"/>
            <a:ext cx="4677428" cy="2248086"/>
          </a:xfrm>
          <a:prstGeom prst="rect">
            <a:avLst/>
          </a:prstGeom>
        </p:spPr>
      </p:pic>
      <p:sp>
        <p:nvSpPr>
          <p:cNvPr id="11" name="TextBox 10"/>
          <p:cNvSpPr txBox="1"/>
          <p:nvPr/>
        </p:nvSpPr>
        <p:spPr>
          <a:xfrm>
            <a:off x="228600" y="838200"/>
            <a:ext cx="3810000" cy="4247317"/>
          </a:xfrm>
          <a:prstGeom prst="rect">
            <a:avLst/>
          </a:prstGeom>
          <a:noFill/>
        </p:spPr>
        <p:txBody>
          <a:bodyPr wrap="square" rtlCol="0">
            <a:spAutoFit/>
          </a:bodyPr>
          <a:lstStyle/>
          <a:p>
            <a:r>
              <a:rPr lang="en-US" dirty="0">
                <a:solidFill>
                  <a:schemeClr val="accent2">
                    <a:lumMod val="60000"/>
                    <a:lumOff val="40000"/>
                  </a:schemeClr>
                </a:solidFill>
              </a:rPr>
              <a:t>■</a:t>
            </a:r>
            <a:r>
              <a:rPr lang="en-US" dirty="0">
                <a:solidFill>
                  <a:srgbClr val="FF0000"/>
                </a:solidFill>
              </a:rPr>
              <a:t> </a:t>
            </a:r>
            <a:r>
              <a:rPr lang="en-US" dirty="0" smtClean="0">
                <a:solidFill>
                  <a:srgbClr val="FF0000"/>
                </a:solidFill>
              </a:rPr>
              <a:t> </a:t>
            </a:r>
            <a:r>
              <a:rPr lang="en-US" dirty="0" smtClean="0"/>
              <a:t>I </a:t>
            </a:r>
            <a:r>
              <a:rPr lang="en-US" dirty="0" smtClean="0"/>
              <a:t>began my research by visiting a website called </a:t>
            </a:r>
            <a:r>
              <a:rPr lang="en-US" dirty="0" err="1" smtClean="0"/>
              <a:t>Naviance</a:t>
            </a:r>
            <a:r>
              <a:rPr lang="en-US" dirty="0" smtClean="0"/>
              <a:t> and taking a Personality Type Survey and an Interest Inventory Survey.</a:t>
            </a:r>
          </a:p>
          <a:p>
            <a:r>
              <a:rPr lang="en-US" dirty="0">
                <a:solidFill>
                  <a:schemeClr val="accent2">
                    <a:lumMod val="60000"/>
                    <a:lumOff val="40000"/>
                  </a:schemeClr>
                </a:solidFill>
              </a:rPr>
              <a:t>■</a:t>
            </a:r>
            <a:r>
              <a:rPr lang="en-US" dirty="0">
                <a:solidFill>
                  <a:srgbClr val="FF0000"/>
                </a:solidFill>
              </a:rPr>
              <a:t> </a:t>
            </a:r>
            <a:r>
              <a:rPr lang="en-US" dirty="0" smtClean="0">
                <a:solidFill>
                  <a:srgbClr val="FF0000"/>
                </a:solidFill>
              </a:rPr>
              <a:t> </a:t>
            </a:r>
            <a:r>
              <a:rPr lang="en-US" dirty="0" smtClean="0"/>
              <a:t>I </a:t>
            </a:r>
            <a:r>
              <a:rPr lang="en-US" dirty="0" smtClean="0"/>
              <a:t>have displayed some of my results to the right. </a:t>
            </a:r>
          </a:p>
          <a:p>
            <a:r>
              <a:rPr lang="en-US" dirty="0" smtClean="0"/>
              <a:t>My strongest interests are in green and mean the following:</a:t>
            </a:r>
          </a:p>
          <a:p>
            <a:r>
              <a:rPr lang="en-US" dirty="0">
                <a:solidFill>
                  <a:schemeClr val="accent2">
                    <a:lumMod val="60000"/>
                    <a:lumOff val="40000"/>
                  </a:schemeClr>
                </a:solidFill>
              </a:rPr>
              <a:t>■</a:t>
            </a:r>
            <a:r>
              <a:rPr lang="en-US" dirty="0">
                <a:solidFill>
                  <a:srgbClr val="FF0000"/>
                </a:solidFill>
              </a:rPr>
              <a:t> </a:t>
            </a:r>
            <a:r>
              <a:rPr lang="en-US" dirty="0" smtClean="0">
                <a:solidFill>
                  <a:srgbClr val="FF0000"/>
                </a:solidFill>
              </a:rPr>
              <a:t> </a:t>
            </a:r>
            <a:r>
              <a:rPr lang="en-US" b="1" dirty="0" smtClean="0"/>
              <a:t>Investigative</a:t>
            </a:r>
            <a:r>
              <a:rPr lang="en-US" dirty="0"/>
              <a:t>: R</a:t>
            </a:r>
            <a:r>
              <a:rPr lang="en-US" dirty="0" smtClean="0"/>
              <a:t>equire </a:t>
            </a:r>
            <a:r>
              <a:rPr lang="en-US" dirty="0"/>
              <a:t>an extensive amount of </a:t>
            </a:r>
            <a:r>
              <a:rPr lang="en-US" dirty="0" smtClean="0"/>
              <a:t>thinking. </a:t>
            </a:r>
            <a:endParaRPr lang="en-US" dirty="0" smtClean="0"/>
          </a:p>
          <a:p>
            <a:endParaRPr lang="en-US" dirty="0">
              <a:solidFill>
                <a:schemeClr val="accent2">
                  <a:lumMod val="60000"/>
                  <a:lumOff val="40000"/>
                </a:schemeClr>
              </a:solidFill>
            </a:endParaRPr>
          </a:p>
          <a:p>
            <a:r>
              <a:rPr lang="en-US" dirty="0" smtClean="0">
                <a:solidFill>
                  <a:schemeClr val="accent2">
                    <a:lumMod val="60000"/>
                    <a:lumOff val="40000"/>
                  </a:schemeClr>
                </a:solidFill>
              </a:rPr>
              <a:t>■</a:t>
            </a:r>
            <a:r>
              <a:rPr lang="en-US" dirty="0" smtClean="0">
                <a:solidFill>
                  <a:srgbClr val="FF0000"/>
                </a:solidFill>
              </a:rPr>
              <a:t>  </a:t>
            </a:r>
            <a:r>
              <a:rPr lang="en-US" b="1" dirty="0" smtClean="0"/>
              <a:t>Social</a:t>
            </a:r>
            <a:r>
              <a:rPr lang="en-US" dirty="0"/>
              <a:t>: </a:t>
            </a:r>
            <a:r>
              <a:rPr lang="en-US" dirty="0" smtClean="0"/>
              <a:t>Involve </a:t>
            </a:r>
            <a:r>
              <a:rPr lang="en-US" dirty="0"/>
              <a:t>working with, communicating with, and teaching </a:t>
            </a:r>
            <a:r>
              <a:rPr lang="en-US" dirty="0" smtClean="0"/>
              <a:t>people. </a:t>
            </a:r>
            <a:endParaRPr lang="en-US" dirty="0"/>
          </a:p>
        </p:txBody>
      </p:sp>
      <p:sp>
        <p:nvSpPr>
          <p:cNvPr id="6" name="TextBox 5"/>
          <p:cNvSpPr txBox="1"/>
          <p:nvPr/>
        </p:nvSpPr>
        <p:spPr>
          <a:xfrm>
            <a:off x="228600" y="5209310"/>
            <a:ext cx="4953000" cy="646331"/>
          </a:xfrm>
          <a:prstGeom prst="rect">
            <a:avLst/>
          </a:prstGeom>
          <a:noFill/>
        </p:spPr>
        <p:txBody>
          <a:bodyPr wrap="square" rtlCol="0">
            <a:spAutoFit/>
          </a:bodyPr>
          <a:lstStyle/>
          <a:p>
            <a:r>
              <a:rPr lang="en-US" dirty="0">
                <a:solidFill>
                  <a:schemeClr val="accent2">
                    <a:lumMod val="60000"/>
                    <a:lumOff val="40000"/>
                  </a:schemeClr>
                </a:solidFill>
              </a:rPr>
              <a:t>■</a:t>
            </a:r>
            <a:r>
              <a:rPr lang="en-US" dirty="0">
                <a:solidFill>
                  <a:srgbClr val="FF0000"/>
                </a:solidFill>
              </a:rPr>
              <a:t> </a:t>
            </a:r>
            <a:r>
              <a:rPr lang="en-US" dirty="0" smtClean="0">
                <a:solidFill>
                  <a:srgbClr val="FF0000"/>
                </a:solidFill>
              </a:rPr>
              <a:t> </a:t>
            </a:r>
            <a:r>
              <a:rPr lang="en-US" b="1" dirty="0" smtClean="0"/>
              <a:t>Enterprising</a:t>
            </a:r>
            <a:r>
              <a:rPr lang="en-US" dirty="0"/>
              <a:t>: Frequently involve starting up and carrying out projects. </a:t>
            </a:r>
          </a:p>
        </p:txBody>
      </p:sp>
    </p:spTree>
    <p:extLst>
      <p:ext uri="{BB962C8B-B14F-4D97-AF65-F5344CB8AC3E}">
        <p14:creationId xmlns:p14="http://schemas.microsoft.com/office/powerpoint/2010/main" val="923582812"/>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lumMod val="75000"/>
              </a:schemeClr>
            </a:solidFill>
          </a:ln>
        </p:spPr>
        <p:txBody>
          <a:bodyPr/>
          <a:lstStyle/>
          <a:p>
            <a:r>
              <a:rPr lang="en-US" dirty="0" smtClean="0"/>
              <a:t>Career Research</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2104" y="1371600"/>
            <a:ext cx="5331896" cy="5334000"/>
          </a:xfrm>
        </p:spPr>
      </p:pic>
      <p:sp>
        <p:nvSpPr>
          <p:cNvPr id="7" name="TextBox 6"/>
          <p:cNvSpPr txBox="1"/>
          <p:nvPr/>
        </p:nvSpPr>
        <p:spPr>
          <a:xfrm>
            <a:off x="228600" y="1752600"/>
            <a:ext cx="3505200" cy="3970318"/>
          </a:xfrm>
          <a:prstGeom prst="rect">
            <a:avLst/>
          </a:prstGeom>
          <a:noFill/>
        </p:spPr>
        <p:txBody>
          <a:bodyPr wrap="square" rtlCol="0">
            <a:spAutoFit/>
          </a:bodyPr>
          <a:lstStyle/>
          <a:p>
            <a:r>
              <a:rPr lang="en-US" dirty="0" smtClean="0">
                <a:solidFill>
                  <a:schemeClr val="accent2">
                    <a:lumMod val="60000"/>
                    <a:lumOff val="40000"/>
                  </a:schemeClr>
                </a:solidFill>
              </a:rPr>
              <a:t>■</a:t>
            </a:r>
            <a:r>
              <a:rPr lang="en-US" dirty="0" smtClean="0">
                <a:solidFill>
                  <a:srgbClr val="FF0000"/>
                </a:solidFill>
              </a:rPr>
              <a:t> </a:t>
            </a:r>
            <a:r>
              <a:rPr lang="en-US" dirty="0" smtClean="0"/>
              <a:t>Following </a:t>
            </a:r>
            <a:r>
              <a:rPr lang="en-US" dirty="0" smtClean="0"/>
              <a:t>taking the surveys, I picked from a long list if careers that matched the results of my surveys and chose those to do my research on</a:t>
            </a:r>
            <a:r>
              <a:rPr lang="en-US" dirty="0" smtClean="0"/>
              <a:t>.</a:t>
            </a:r>
          </a:p>
          <a:p>
            <a:endParaRPr lang="en-US" dirty="0" smtClean="0"/>
          </a:p>
          <a:p>
            <a:r>
              <a:rPr lang="en-US" dirty="0">
                <a:solidFill>
                  <a:schemeClr val="accent2">
                    <a:lumMod val="60000"/>
                    <a:lumOff val="40000"/>
                  </a:schemeClr>
                </a:solidFill>
              </a:rPr>
              <a:t>■</a:t>
            </a:r>
            <a:r>
              <a:rPr lang="en-US" dirty="0">
                <a:solidFill>
                  <a:srgbClr val="FF0000"/>
                </a:solidFill>
              </a:rPr>
              <a:t> </a:t>
            </a:r>
            <a:r>
              <a:rPr lang="en-US" dirty="0" smtClean="0"/>
              <a:t>I </a:t>
            </a:r>
            <a:r>
              <a:rPr lang="en-US" dirty="0" smtClean="0"/>
              <a:t>picked 8 to research further and organized them into a graph and searched information such as Qualifications, organizations that hire for that career, and advancement opportunities. </a:t>
            </a:r>
            <a:endParaRPr lang="en-US" dirty="0"/>
          </a:p>
        </p:txBody>
      </p:sp>
    </p:spTree>
    <p:extLst>
      <p:ext uri="{BB962C8B-B14F-4D97-AF65-F5344CB8AC3E}">
        <p14:creationId xmlns:p14="http://schemas.microsoft.com/office/powerpoint/2010/main" val="1007278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80306"/>
          </a:xfrm>
        </p:spPr>
        <p:txBody>
          <a:bodyPr/>
          <a:lstStyle/>
          <a:p>
            <a:r>
              <a:rPr lang="en-US" dirty="0" smtClean="0"/>
              <a:t>Graphs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24200" y="152400"/>
            <a:ext cx="5877244" cy="4191000"/>
          </a:xfrm>
        </p:spPr>
      </p:pic>
      <p:sp>
        <p:nvSpPr>
          <p:cNvPr id="5" name="TextBox 4"/>
          <p:cNvSpPr txBox="1"/>
          <p:nvPr/>
        </p:nvSpPr>
        <p:spPr>
          <a:xfrm>
            <a:off x="228600" y="1295400"/>
            <a:ext cx="2895600" cy="5632311"/>
          </a:xfrm>
          <a:prstGeom prst="rect">
            <a:avLst/>
          </a:prstGeom>
          <a:noFill/>
        </p:spPr>
        <p:txBody>
          <a:bodyPr wrap="square" rtlCol="0">
            <a:spAutoFit/>
          </a:bodyPr>
          <a:lstStyle/>
          <a:p>
            <a:r>
              <a:rPr lang="en-US" dirty="0">
                <a:solidFill>
                  <a:schemeClr val="accent2">
                    <a:lumMod val="60000"/>
                    <a:lumOff val="40000"/>
                  </a:schemeClr>
                </a:solidFill>
              </a:rPr>
              <a:t>■</a:t>
            </a:r>
            <a:r>
              <a:rPr lang="en-US" dirty="0">
                <a:solidFill>
                  <a:srgbClr val="FF0000"/>
                </a:solidFill>
              </a:rPr>
              <a:t> </a:t>
            </a:r>
            <a:r>
              <a:rPr lang="en-US" dirty="0" smtClean="0"/>
              <a:t>After </a:t>
            </a:r>
            <a:r>
              <a:rPr lang="en-US" dirty="0" smtClean="0"/>
              <a:t>I researched all 8 of my careers I organized their projected job growths and such into a graph on Microsoft Excel. </a:t>
            </a:r>
            <a:endParaRPr lang="en-US" dirty="0" smtClean="0"/>
          </a:p>
          <a:p>
            <a:endParaRPr lang="en-US" dirty="0" smtClean="0"/>
          </a:p>
          <a:p>
            <a:r>
              <a:rPr lang="en-US" dirty="0">
                <a:solidFill>
                  <a:schemeClr val="accent2">
                    <a:lumMod val="60000"/>
                    <a:lumOff val="40000"/>
                  </a:schemeClr>
                </a:solidFill>
              </a:rPr>
              <a:t>■</a:t>
            </a:r>
            <a:r>
              <a:rPr lang="en-US" dirty="0">
                <a:solidFill>
                  <a:srgbClr val="FF0000"/>
                </a:solidFill>
              </a:rPr>
              <a:t> </a:t>
            </a:r>
            <a:r>
              <a:rPr lang="en-US" dirty="0" smtClean="0"/>
              <a:t>This </a:t>
            </a:r>
            <a:r>
              <a:rPr lang="en-US" dirty="0" smtClean="0"/>
              <a:t>gives me a better idea of what career has the highest job growth and which has the lowest. </a:t>
            </a:r>
            <a:endParaRPr lang="en-US" dirty="0" smtClean="0"/>
          </a:p>
          <a:p>
            <a:endParaRPr lang="en-US" dirty="0" smtClean="0"/>
          </a:p>
          <a:p>
            <a:r>
              <a:rPr lang="en-US" dirty="0">
                <a:solidFill>
                  <a:schemeClr val="accent2">
                    <a:lumMod val="60000"/>
                    <a:lumOff val="40000"/>
                  </a:schemeClr>
                </a:solidFill>
              </a:rPr>
              <a:t>■</a:t>
            </a:r>
            <a:r>
              <a:rPr lang="en-US" dirty="0">
                <a:solidFill>
                  <a:srgbClr val="FF0000"/>
                </a:solidFill>
              </a:rPr>
              <a:t> </a:t>
            </a:r>
            <a:r>
              <a:rPr lang="en-US" dirty="0" smtClean="0"/>
              <a:t>I </a:t>
            </a:r>
            <a:r>
              <a:rPr lang="en-US" dirty="0" smtClean="0"/>
              <a:t>made 3 graphs/ charts in all out of the following: average salary, projected job growth, and number of years of education required for each job.</a:t>
            </a:r>
            <a:endParaRPr lang="en-US" dirty="0"/>
          </a:p>
        </p:txBody>
      </p:sp>
      <p:pic>
        <p:nvPicPr>
          <p:cNvPr id="1026" name="Picture 2" descr="http://cdn.theatlantic.com/static/mt/assets/food/Nestle_Navigator_2-9_po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4895" y="4481945"/>
            <a:ext cx="37719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26979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229600" cy="4495800"/>
          </a:xfrm>
        </p:spPr>
        <p:txBody>
          <a:bodyPr>
            <a:noAutofit/>
          </a:bodyPr>
          <a:lstStyle/>
          <a:p>
            <a:r>
              <a:rPr lang="en-US" sz="2400" dirty="0" smtClean="0"/>
              <a:t>Concluding my research I listed the pros and cons of my chosen careers which really helped me get a better idea of what each one is like.</a:t>
            </a:r>
          </a:p>
          <a:p>
            <a:r>
              <a:rPr lang="en-US" sz="2400" dirty="0" smtClean="0"/>
              <a:t>I ranked my jobs and narrowed it down to my top 3 to describe why I thought those fit me best out of the 8 careers I </a:t>
            </a:r>
            <a:r>
              <a:rPr lang="en-US" sz="2400" dirty="0" smtClean="0"/>
              <a:t>began </a:t>
            </a:r>
            <a:r>
              <a:rPr lang="en-US" sz="2400" dirty="0" smtClean="0"/>
              <a:t>my research with.</a:t>
            </a:r>
          </a:p>
        </p:txBody>
      </p:sp>
      <p:pic>
        <p:nvPicPr>
          <p:cNvPr id="3074" name="Picture 2" descr="http://helpingpsychology.com/wp-content/uploads/2010/06/iStock_000005232877X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276600"/>
            <a:ext cx="4794942" cy="3200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65649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4572000"/>
          </a:xfrm>
        </p:spPr>
        <p:txBody>
          <a:bodyPr>
            <a:normAutofit fontScale="25000" lnSpcReduction="20000"/>
          </a:bodyPr>
          <a:lstStyle/>
          <a:p>
            <a:pPr marL="64008" indent="0" algn="ctr">
              <a:buNone/>
            </a:pPr>
            <a:r>
              <a:rPr lang="en-US" sz="8600" b="1" u="sng" dirty="0" smtClean="0"/>
              <a:t>My top 3 career choices were as follows in order: Counseling Psychologists, Dietitians and Nutritionists, and Psychology Teacher</a:t>
            </a:r>
          </a:p>
          <a:p>
            <a:pPr marL="64008" indent="0">
              <a:buNone/>
            </a:pPr>
            <a:endParaRPr lang="en-US" sz="8600" u="sng" dirty="0" smtClean="0"/>
          </a:p>
          <a:p>
            <a:pPr marL="448056" lvl="1" indent="-384048">
              <a:buSzPct val="80000"/>
              <a:buFont typeface="Wingdings 2"/>
              <a:buChar char=""/>
            </a:pPr>
            <a:r>
              <a:rPr lang="en-US" sz="8000" b="1" i="1" dirty="0" smtClean="0"/>
              <a:t>Counseling Psychologist</a:t>
            </a:r>
            <a:r>
              <a:rPr lang="en-US" sz="8000" dirty="0" smtClean="0"/>
              <a:t>: I chose this as my first choice because they work in a variety of settings to provide people things such as psychotherapy like hospitals, mental health clinics, or often with mental health physicians like social workers and nurses. They tend to not only focus on psychotherapy but also maintaining a healthy life span. However, the job may also be stressful at times, which might have you work long or odd hours in the day.</a:t>
            </a:r>
          </a:p>
          <a:p>
            <a:pPr marL="448056" lvl="1" indent="-384048">
              <a:buSzPct val="80000"/>
              <a:buFont typeface="Wingdings 2"/>
              <a:buChar char=""/>
            </a:pPr>
            <a:endParaRPr lang="en-US" sz="8000" dirty="0" smtClean="0"/>
          </a:p>
          <a:p>
            <a:pPr marL="448056" lvl="1" indent="-384048">
              <a:buSzPct val="80000"/>
              <a:buFont typeface="Wingdings 2"/>
              <a:buChar char=""/>
            </a:pPr>
            <a:r>
              <a:rPr lang="en-US" sz="8000" dirty="0" smtClean="0"/>
              <a:t>For my second choice, </a:t>
            </a:r>
            <a:r>
              <a:rPr lang="en-US" sz="8000" b="1" i="1" dirty="0" smtClean="0"/>
              <a:t>Dietitians and Nutritionists</a:t>
            </a:r>
            <a:r>
              <a:rPr lang="en-US" sz="8000" dirty="0" smtClean="0"/>
              <a:t>. Dietitians and Nutritionists require certain skills but these skills aren’t necessarily learned through formal training either. However, depending on what environment you’re working in, the job gives you a lot of flexibility. </a:t>
            </a:r>
          </a:p>
          <a:p>
            <a:pPr marL="64008" lvl="1" indent="0">
              <a:buSzPct val="80000"/>
              <a:buNone/>
            </a:pPr>
            <a:endParaRPr lang="en-US" sz="8000" dirty="0" smtClean="0"/>
          </a:p>
          <a:p>
            <a:pPr marL="448056" lvl="1" indent="-384048">
              <a:buSzPct val="80000"/>
              <a:buFont typeface="Wingdings 2"/>
              <a:buChar char=""/>
            </a:pPr>
            <a:r>
              <a:rPr lang="en-US" sz="8000" b="1" i="1" dirty="0" smtClean="0"/>
              <a:t>Psychology Teacher</a:t>
            </a:r>
            <a:r>
              <a:rPr lang="en-US" sz="8000" dirty="0" smtClean="0"/>
              <a:t>: For my last choice, teaching psychology would be interesting at the very least because you’re making a difference to the children you’re teaching as well as talking about and educating your students about something you are passionate about.</a:t>
            </a:r>
          </a:p>
          <a:p>
            <a:pPr marL="448056" lvl="1" indent="-384048">
              <a:buSzPct val="80000"/>
              <a:buFont typeface="Wingdings 2"/>
              <a:buChar char=""/>
            </a:pPr>
            <a:endParaRPr lang="en-US" sz="8000" dirty="0"/>
          </a:p>
          <a:p>
            <a:endParaRPr lang="en-US" sz="8000" dirty="0" smtClean="0"/>
          </a:p>
        </p:txBody>
      </p:sp>
    </p:spTree>
    <p:extLst>
      <p:ext uri="{BB962C8B-B14F-4D97-AF65-F5344CB8AC3E}">
        <p14:creationId xmlns:p14="http://schemas.microsoft.com/office/powerpoint/2010/main" val="4038324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79</TotalTime>
  <Words>484</Words>
  <Application>Microsoft Office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Verve</vt:lpstr>
      <vt:lpstr>My Career Exploration</vt:lpstr>
      <vt:lpstr>Naviance</vt:lpstr>
      <vt:lpstr>Career Research</vt:lpstr>
      <vt:lpstr>Graphs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Career Exploration</dc:title>
  <dc:creator>Allison M. Smith</dc:creator>
  <cp:lastModifiedBy>Allison M. Smith</cp:lastModifiedBy>
  <cp:revision>13</cp:revision>
  <dcterms:created xsi:type="dcterms:W3CDTF">2014-02-27T13:49:52Z</dcterms:created>
  <dcterms:modified xsi:type="dcterms:W3CDTF">2014-02-28T16:25:16Z</dcterms:modified>
</cp:coreProperties>
</file>